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96" r:id="rId3"/>
    <p:sldId id="261" r:id="rId4"/>
    <p:sldId id="262" r:id="rId5"/>
    <p:sldId id="264" r:id="rId6"/>
    <p:sldId id="265" r:id="rId7"/>
    <p:sldId id="266" r:id="rId8"/>
    <p:sldId id="269" r:id="rId9"/>
    <p:sldId id="295" r:id="rId10"/>
    <p:sldId id="270" r:id="rId11"/>
    <p:sldId id="289" r:id="rId12"/>
    <p:sldId id="272" r:id="rId13"/>
    <p:sldId id="273" r:id="rId14"/>
    <p:sldId id="274" r:id="rId15"/>
    <p:sldId id="275" r:id="rId16"/>
    <p:sldId id="304" r:id="rId17"/>
    <p:sldId id="276" r:id="rId18"/>
    <p:sldId id="299" r:id="rId19"/>
    <p:sldId id="297" r:id="rId20"/>
    <p:sldId id="298" r:id="rId21"/>
    <p:sldId id="300" r:id="rId22"/>
    <p:sldId id="301" r:id="rId23"/>
    <p:sldId id="277" r:id="rId24"/>
    <p:sldId id="278" r:id="rId25"/>
    <p:sldId id="279" r:id="rId26"/>
    <p:sldId id="281" r:id="rId27"/>
    <p:sldId id="283" r:id="rId28"/>
    <p:sldId id="284" r:id="rId29"/>
    <p:sldId id="285" r:id="rId30"/>
    <p:sldId id="287" r:id="rId31"/>
    <p:sldId id="282" r:id="rId32"/>
    <p:sldId id="290" r:id="rId33"/>
    <p:sldId id="288" r:id="rId34"/>
    <p:sldId id="293" r:id="rId35"/>
    <p:sldId id="292" r:id="rId36"/>
    <p:sldId id="302" r:id="rId37"/>
    <p:sldId id="303" r:id="rId38"/>
    <p:sldId id="291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702"/>
    <a:srgbClr val="B92552"/>
    <a:srgbClr val="C79813"/>
    <a:srgbClr val="2949B6"/>
    <a:srgbClr val="AAFF4C"/>
    <a:srgbClr val="F97100"/>
    <a:srgbClr val="F5CE00"/>
    <a:srgbClr val="123EB1"/>
    <a:srgbClr val="00D102"/>
    <a:srgbClr val="D69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 autoAdjust="0"/>
    <p:restoredTop sz="78308" autoAdjust="0"/>
  </p:normalViewPr>
  <p:slideViewPr>
    <p:cSldViewPr snapToGrid="0" snapToObjects="1">
      <p:cViewPr varScale="1">
        <p:scale>
          <a:sx n="48" d="100"/>
          <a:sy n="48" d="100"/>
        </p:scale>
        <p:origin x="-13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35D44F-7127-FE4C-831C-54F653FF4B96}" type="datetimeFigureOut">
              <a:rPr lang="en-US" smtClean="0"/>
              <a:t>2/15/12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4214A-F3DA-8B43-9D25-F28C3FED20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29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ENIAC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41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Application tier = custom</a:t>
            </a:r>
            <a:r>
              <a:rPr lang="en-US" baseline="0" dirty="0" smtClean="0"/>
              <a:t> code/business logic.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Core tier = batch stuff (Job, Step,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Infrastructure = I/O, transactions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21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05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57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8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Definition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Challenges</a:t>
            </a:r>
            <a:r>
              <a:rPr lang="en-US" baseline="0" dirty="0" smtClean="0"/>
              <a:t> of batch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3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6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Twitter.com</a:t>
            </a:r>
            <a:r>
              <a:rPr lang="en-US" dirty="0" smtClean="0"/>
              <a:t>: 35 million a day</a:t>
            </a:r>
          </a:p>
          <a:p>
            <a:r>
              <a:rPr lang="en-US" dirty="0" smtClean="0"/>
              <a:t>Amazon: 18 million a</a:t>
            </a:r>
            <a:r>
              <a:rPr lang="en-US" baseline="0" dirty="0" smtClean="0"/>
              <a:t> day</a:t>
            </a:r>
          </a:p>
          <a:p>
            <a:r>
              <a:rPr lang="en-US" baseline="0" dirty="0" smtClean="0"/>
              <a:t>CNN: 7 million a day</a:t>
            </a:r>
          </a:p>
          <a:p>
            <a:r>
              <a:rPr lang="en-US" dirty="0" smtClean="0"/>
              <a:t>Source of those numbers is </a:t>
            </a:r>
            <a:r>
              <a:rPr lang="en-US" dirty="0" err="1" smtClean="0"/>
              <a:t>google</a:t>
            </a:r>
            <a:r>
              <a:rPr lang="en-US" dirty="0" smtClean="0"/>
              <a:t> trends for websites: http://</a:t>
            </a:r>
            <a:r>
              <a:rPr lang="en-US" dirty="0" err="1" smtClean="0"/>
              <a:t>trends.google.com</a:t>
            </a:r>
            <a:r>
              <a:rPr lang="en-US" dirty="0" smtClean="0"/>
              <a:t>/</a:t>
            </a:r>
            <a:r>
              <a:rPr lang="en-US" dirty="0" err="1" smtClean="0"/>
              <a:t>websites?q</a:t>
            </a:r>
            <a:r>
              <a:rPr lang="en-US" dirty="0" smtClean="0"/>
              <a:t>=twitter.com%2C+cnn.com%2C+amazon.com&amp;geo=</a:t>
            </a:r>
            <a:r>
              <a:rPr lang="en-US" dirty="0" err="1" smtClean="0"/>
              <a:t>all&amp;date</a:t>
            </a:r>
            <a:r>
              <a:rPr lang="en-US" dirty="0" smtClean="0"/>
              <a:t>=</a:t>
            </a:r>
            <a:r>
              <a:rPr lang="en-US" dirty="0" err="1" smtClean="0"/>
              <a:t>all&amp;sort</a:t>
            </a:r>
            <a:r>
              <a:rPr lang="en-US" dirty="0" smtClean="0"/>
              <a:t>=0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74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Implement a standards based way to implement</a:t>
            </a:r>
            <a:r>
              <a:rPr lang="en-US" baseline="0" dirty="0" smtClean="0"/>
              <a:t> robust batch processes.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09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Scalability options including</a:t>
            </a:r>
          </a:p>
          <a:p>
            <a:pPr marL="1085850" lvl="2" indent="-171450">
              <a:buFont typeface="Arial"/>
              <a:buChar char="•"/>
            </a:pPr>
            <a:r>
              <a:rPr lang="en-US" baseline="0" dirty="0" smtClean="0"/>
              <a:t>Multithreaded steps</a:t>
            </a:r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Parallel steps</a:t>
            </a:r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Partitioning</a:t>
            </a:r>
          </a:p>
          <a:p>
            <a:pPr marL="1085850" lvl="2" indent="-171450">
              <a:buFont typeface="Arial"/>
              <a:buChar char="•"/>
            </a:pPr>
            <a:r>
              <a:rPr lang="en-US" dirty="0" smtClean="0"/>
              <a:t>Remote Chunking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64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0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99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4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8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84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65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1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4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5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7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5B8D4-F6B4-1643-9CE5-372DD66866C0}" type="datetimeFigureOut">
              <a:rPr lang="en-US" smtClean="0"/>
              <a:t>2/15/12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13A12-2F3C-8C44-9B74-606993B4E5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27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57" y="-93579"/>
            <a:ext cx="9219250" cy="70451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7681" y="535310"/>
            <a:ext cx="6226320" cy="933825"/>
          </a:xfrm>
          <a:prstGeom prst="rect">
            <a:avLst/>
          </a:prstGeom>
          <a:solidFill>
            <a:srgbClr val="008000">
              <a:alpha val="77000"/>
            </a:srgbClr>
          </a:solidFill>
          <a:ln>
            <a:noFill/>
          </a:ln>
          <a:effectLst>
            <a:outerShdw blurRad="40000" dist="23000" dir="30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17681" y="524814"/>
            <a:ext cx="5987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SPRING BATCH</a:t>
            </a:r>
            <a:endParaRPr lang="en-US" sz="54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76624" y="1500623"/>
            <a:ext cx="4967375" cy="404245"/>
          </a:xfrm>
          <a:prstGeom prst="rect">
            <a:avLst/>
          </a:prstGeom>
          <a:solidFill>
            <a:srgbClr val="008000">
              <a:alpha val="77000"/>
            </a:srgbClr>
          </a:solidFill>
          <a:ln>
            <a:noFill/>
          </a:ln>
          <a:effectLst>
            <a:outerShdw blurRad="40000" dist="23000" dir="30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68510" y="1504048"/>
            <a:ext cx="460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The What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and How of Batch Processing in Java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2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807"/>
          <a:stretch/>
        </p:blipFill>
        <p:spPr>
          <a:xfrm>
            <a:off x="0" y="-82840"/>
            <a:ext cx="9387908" cy="70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5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641386"/>
            <a:ext cx="53822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Challenges in batch processing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789854"/>
            <a:ext cx="23134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Scalability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2410621"/>
            <a:ext cx="42627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Availability/Reliability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3066548"/>
            <a:ext cx="19800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1205078"/>
            <a:ext cx="31598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Maintainability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1735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1068"/>
          <a:stretch/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3851" y="535310"/>
            <a:ext cx="5030150" cy="933825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  <a:effectLst>
            <a:outerShdw blurRad="40000" dist="23000" dir="30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38095" y="712964"/>
            <a:ext cx="41793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2"/>
                </a:solidFill>
                <a:latin typeface="+mj-lt"/>
                <a:cs typeface="Verdana"/>
              </a:rPr>
              <a:t>Enter</a:t>
            </a:r>
            <a:r>
              <a:rPr lang="en-US" sz="3200" dirty="0" smtClean="0">
                <a:solidFill>
                  <a:schemeClr val="bg2"/>
                </a:solidFill>
                <a:latin typeface="Verdana"/>
                <a:cs typeface="Verdana"/>
              </a:rPr>
              <a:t> </a:t>
            </a:r>
            <a:r>
              <a:rPr lang="en-US" sz="3200" b="1" dirty="0" smtClean="0">
                <a:solidFill>
                  <a:srgbClr val="00D102"/>
                </a:solidFill>
                <a:latin typeface="Verdana"/>
                <a:cs typeface="Verdana"/>
              </a:rPr>
              <a:t>Spring Batch</a:t>
            </a:r>
            <a:endParaRPr lang="en-US" sz="3200" b="1" dirty="0">
              <a:solidFill>
                <a:srgbClr val="00D102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0434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3841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What </a:t>
            </a:r>
            <a:r>
              <a:rPr lang="en-US" sz="3200" dirty="0" smtClean="0"/>
              <a:t>is Spring Batch?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97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9" y="1083824"/>
            <a:ext cx="5811850" cy="2045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314" y="3910546"/>
            <a:ext cx="4293314" cy="19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6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120034"/>
            <a:ext cx="31073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Features include: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268502"/>
            <a:ext cx="46346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Chunk based processing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1889269"/>
            <a:ext cx="31341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Declarative I/O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2545196"/>
            <a:ext cx="5596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Start/Restart/Skip capabilities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683726"/>
            <a:ext cx="48910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Transaction management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90522" y="3129972"/>
            <a:ext cx="53399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Scalability options including: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1297850" y="3714748"/>
            <a:ext cx="401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Multithreaded steps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1297850" y="4299524"/>
            <a:ext cx="28392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Parallel steps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97850" y="5455120"/>
            <a:ext cx="25827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Partitioning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97850" y="4877748"/>
            <a:ext cx="3544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Remote chunking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90522" y="6039896"/>
            <a:ext cx="55322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Web administration interface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028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120034"/>
            <a:ext cx="3513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Potential Use Cases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268502"/>
            <a:ext cx="3070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ETL processing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1889269"/>
            <a:ext cx="49295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Multithreaded processing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2545196"/>
            <a:ext cx="5327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Master/Slave configurations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683726"/>
            <a:ext cx="47243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Nightly batch processing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90522" y="3129972"/>
            <a:ext cx="45448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Vulnerability Scanners?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3701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12762" y="1342573"/>
            <a:ext cx="5309809" cy="4269619"/>
            <a:chOff x="2068286" y="967619"/>
            <a:chExt cx="5309809" cy="426961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" name="Rectangle 4"/>
            <p:cNvSpPr/>
            <p:nvPr/>
          </p:nvSpPr>
          <p:spPr>
            <a:xfrm>
              <a:off x="2068286" y="967619"/>
              <a:ext cx="5309809" cy="4269619"/>
            </a:xfrm>
            <a:prstGeom prst="rect">
              <a:avLst/>
            </a:prstGeom>
            <a:solidFill>
              <a:srgbClr val="123EB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91619" y="2152953"/>
              <a:ext cx="4511524" cy="1427238"/>
            </a:xfrm>
            <a:prstGeom prst="rect">
              <a:avLst/>
            </a:prstGeom>
            <a:solidFill>
              <a:srgbClr val="F5CE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</a:rPr>
                <a:t>Core</a:t>
              </a:r>
              <a:endParaRPr lang="en-US" sz="3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91619" y="3580191"/>
              <a:ext cx="4511524" cy="1427238"/>
            </a:xfrm>
            <a:prstGeom prst="rect">
              <a:avLst/>
            </a:prstGeom>
            <a:solidFill>
              <a:srgbClr val="F971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rgbClr val="000000"/>
                  </a:solidFill>
                </a:rPr>
                <a:t>Infrastructure</a:t>
              </a:r>
              <a:endParaRPr lang="en-US" sz="3200" dirty="0">
                <a:solidFill>
                  <a:srgbClr val="00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89047" y="1342573"/>
              <a:ext cx="207240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</a:rPr>
                <a:t>Application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72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4" y="792802"/>
            <a:ext cx="8436869" cy="52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5042" b="6600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77440"/>
            <a:ext cx="3925300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1105" y="4877441"/>
            <a:ext cx="25819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3366FF"/>
                </a:solidFill>
              </a:rPr>
              <a:t>Job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4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39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9881" y="4877440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1105" y="4877441"/>
            <a:ext cx="2782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FF6600"/>
                </a:solidFill>
              </a:rPr>
              <a:t>Step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37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278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53411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755" y="1053412"/>
            <a:ext cx="30075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an </a:t>
            </a:r>
            <a:r>
              <a:rPr lang="en-US" sz="3200" b="1" dirty="0" smtClean="0">
                <a:solidFill>
                  <a:srgbClr val="FF0000"/>
                </a:solidFill>
              </a:rPr>
              <a:t>Item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149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42090"/>
            <a:ext cx="3925300" cy="6926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7037" y="1342091"/>
            <a:ext cx="30939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FFFF00"/>
                </a:solidFill>
              </a:rPr>
              <a:t>Chunk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22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016000" y="1946588"/>
            <a:ext cx="2090615" cy="3426489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Step1</a:t>
              </a:r>
              <a:endParaRPr lang="en-US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91170" y="19465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Rectangle 11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46800" y="1946588"/>
            <a:ext cx="2090615" cy="3426489"/>
            <a:chOff x="61468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16"/>
            <p:cNvSpPr/>
            <p:nvPr/>
          </p:nvSpPr>
          <p:spPr>
            <a:xfrm>
              <a:off x="61468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374041" y="2595291"/>
              <a:ext cx="1681581" cy="2544917"/>
              <a:chOff x="63740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17"/>
              <p:cNvSpPr/>
              <p:nvPr/>
            </p:nvSpPr>
            <p:spPr>
              <a:xfrm>
                <a:off x="63740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3740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740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3740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Step3</a:t>
              </a:r>
              <a:endParaRPr lang="en-US" sz="20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214923" y="3659833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106615" y="3659833"/>
            <a:ext cx="48455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  <a:endCxn id="17" idx="1"/>
          </p:cNvCxnSpPr>
          <p:nvPr/>
        </p:nvCxnSpPr>
        <p:spPr>
          <a:xfrm>
            <a:off x="5681785" y="3659833"/>
            <a:ext cx="46501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6000" y="956007"/>
            <a:ext cx="7475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Job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20735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_RequestResponse (5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6" t="11548" r="15666" b="78614"/>
          <a:stretch/>
        </p:blipFill>
        <p:spPr>
          <a:xfrm>
            <a:off x="309709" y="1188242"/>
            <a:ext cx="8524583" cy="47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1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_2_Diagram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1" t="66996" r="1855" b="5331"/>
          <a:stretch/>
        </p:blipFill>
        <p:spPr>
          <a:xfrm>
            <a:off x="706499" y="1954843"/>
            <a:ext cx="7731003" cy="31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51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547810"/>
            <a:ext cx="74336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Declarative Item Reader/Writers Included: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96278"/>
            <a:ext cx="13773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XML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2317045"/>
            <a:ext cx="1454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JDBC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2972972"/>
            <a:ext cx="12234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JPA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1111502"/>
            <a:ext cx="2082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Flat Files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90522" y="3557748"/>
            <a:ext cx="228780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Hibernate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90522" y="4142524"/>
            <a:ext cx="31213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Spring Services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890522" y="4720748"/>
            <a:ext cx="1300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JMS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890522" y="5298120"/>
            <a:ext cx="189026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Custom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9693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016000" y="1946588"/>
            <a:ext cx="2090615" cy="3426489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Step1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95970" y="22513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3" name="Rectangle 42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tangle 45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43570" y="20989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8" name="Rectangle 27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Rectangle 38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91170" y="19465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Rectangle 11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46800" y="1946588"/>
            <a:ext cx="2090615" cy="3426489"/>
            <a:chOff x="61468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16"/>
            <p:cNvSpPr/>
            <p:nvPr/>
          </p:nvSpPr>
          <p:spPr>
            <a:xfrm>
              <a:off x="61468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374041" y="2595291"/>
              <a:ext cx="1681581" cy="2544917"/>
              <a:chOff x="63740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17"/>
              <p:cNvSpPr/>
              <p:nvPr/>
            </p:nvSpPr>
            <p:spPr>
              <a:xfrm>
                <a:off x="63740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3740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740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3740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Step3</a:t>
              </a:r>
              <a:endParaRPr lang="en-US" sz="20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214923" y="3659833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106615" y="3659833"/>
            <a:ext cx="48455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  <a:endCxn id="17" idx="1"/>
          </p:cNvCxnSpPr>
          <p:nvPr/>
        </p:nvCxnSpPr>
        <p:spPr>
          <a:xfrm>
            <a:off x="5681785" y="3659833"/>
            <a:ext cx="46501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6000" y="956007"/>
            <a:ext cx="35072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MultiThreaded</a:t>
            </a:r>
            <a:r>
              <a:rPr lang="en-US" sz="3200" dirty="0" smtClean="0"/>
              <a:t> Step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408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2677790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3743180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1266986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</p:cNvCxnSpPr>
          <p:nvPr/>
        </p:nvCxnSpPr>
        <p:spPr>
          <a:xfrm>
            <a:off x="5283200" y="2476194"/>
            <a:ext cx="1705811" cy="122522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6000" y="956007"/>
            <a:ext cx="24186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Parallel Steps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73095" y="4077369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93614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Step2b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89011" y="263602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Rectangle 66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cxnSp>
        <p:nvCxnSpPr>
          <p:cNvPr id="10" name="Straight Arrow Connector 9"/>
          <p:cNvCxnSpPr>
            <a:stCxn id="4" idx="3"/>
            <a:endCxn id="50" idx="1"/>
          </p:cNvCxnSpPr>
          <p:nvPr/>
        </p:nvCxnSpPr>
        <p:spPr>
          <a:xfrm>
            <a:off x="2212183" y="3743180"/>
            <a:ext cx="1760912" cy="1399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0" idx="3"/>
            <a:endCxn id="57" idx="1"/>
          </p:cNvCxnSpPr>
          <p:nvPr/>
        </p:nvCxnSpPr>
        <p:spPr>
          <a:xfrm flipV="1">
            <a:off x="5283200" y="3701414"/>
            <a:ext cx="1705811" cy="1441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703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1417438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2482828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6634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  <a:endCxn id="57" idx="1"/>
          </p:cNvCxnSpPr>
          <p:nvPr/>
        </p:nvCxnSpPr>
        <p:spPr>
          <a:xfrm>
            <a:off x="5283200" y="2476194"/>
            <a:ext cx="1591889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5555" y="657100"/>
            <a:ext cx="31454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Remote Chunking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81349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75089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Rectangle 66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</a:t>
              </a:r>
              <a:endParaRPr lang="en-US" sz="11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67223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 41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922210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cxnSp>
        <p:nvCxnSpPr>
          <p:cNvPr id="9" name="Elbow Connector 8"/>
          <p:cNvCxnSpPr>
            <a:stCxn id="64" idx="2"/>
            <a:endCxn id="39" idx="0"/>
          </p:cNvCxnSpPr>
          <p:nvPr/>
        </p:nvCxnSpPr>
        <p:spPr>
          <a:xfrm rot="5400000">
            <a:off x="3300376" y="2963484"/>
            <a:ext cx="749673" cy="19058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2"/>
            <a:endCxn id="50" idx="0"/>
          </p:cNvCxnSpPr>
          <p:nvPr/>
        </p:nvCxnSpPr>
        <p:spPr>
          <a:xfrm rot="16200000" flipH="1">
            <a:off x="4257439" y="3912293"/>
            <a:ext cx="749673" cy="825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4" idx="2"/>
            <a:endCxn id="46" idx="0"/>
          </p:cNvCxnSpPr>
          <p:nvPr/>
        </p:nvCxnSpPr>
        <p:spPr>
          <a:xfrm rot="16200000" flipH="1">
            <a:off x="5227869" y="2941862"/>
            <a:ext cx="749673" cy="194911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235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1417438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2482828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6634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  <a:endCxn id="57" idx="1"/>
          </p:cNvCxnSpPr>
          <p:nvPr/>
        </p:nvCxnSpPr>
        <p:spPr>
          <a:xfrm>
            <a:off x="5283200" y="2476194"/>
            <a:ext cx="1591889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5555" y="657100"/>
            <a:ext cx="21285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Partitioning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81349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Slave2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75089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94953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Master</a:t>
              </a:r>
              <a:endParaRPr lang="en-US" sz="11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67223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 41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Slave1</a:t>
              </a:r>
              <a:endParaRPr lang="en-US" sz="11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922210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Slave3</a:t>
              </a:r>
              <a:endParaRPr lang="en-US" sz="1100" dirty="0"/>
            </a:p>
          </p:txBody>
        </p:sp>
      </p:grpSp>
      <p:cxnSp>
        <p:nvCxnSpPr>
          <p:cNvPr id="9" name="Elbow Connector 8"/>
          <p:cNvCxnSpPr>
            <a:stCxn id="64" idx="2"/>
            <a:endCxn id="39" idx="0"/>
          </p:cNvCxnSpPr>
          <p:nvPr/>
        </p:nvCxnSpPr>
        <p:spPr>
          <a:xfrm rot="5400000">
            <a:off x="3300376" y="2963484"/>
            <a:ext cx="749673" cy="19058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2"/>
            <a:endCxn id="50" idx="0"/>
          </p:cNvCxnSpPr>
          <p:nvPr/>
        </p:nvCxnSpPr>
        <p:spPr>
          <a:xfrm rot="16200000" flipH="1">
            <a:off x="4257439" y="3912293"/>
            <a:ext cx="749673" cy="825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4" idx="2"/>
            <a:endCxn id="46" idx="0"/>
          </p:cNvCxnSpPr>
          <p:nvPr/>
        </p:nvCxnSpPr>
        <p:spPr>
          <a:xfrm rot="16200000" flipH="1">
            <a:off x="5227869" y="2941862"/>
            <a:ext cx="749673" cy="194911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67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6" y="946149"/>
            <a:ext cx="7668188" cy="461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0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547810"/>
            <a:ext cx="438273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What Spring Batch is not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96278"/>
            <a:ext cx="55579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Lightweight….or heavyweight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2317045"/>
            <a:ext cx="29033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A silver bullet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1111502"/>
            <a:ext cx="25827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A scheduler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847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51637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How </a:t>
            </a:r>
            <a:r>
              <a:rPr lang="en-US" sz="3200" dirty="0" smtClean="0"/>
              <a:t>does Spring Batch work?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928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51158" y="912487"/>
            <a:ext cx="44053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Pray to demo gods now…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647"/>
            <a:ext cx="8128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2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3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347830"/>
            <a:ext cx="8128000" cy="609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73006" y="1572902"/>
            <a:ext cx="24316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</a:rPr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51940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 rot="20750715">
            <a:off x="124747" y="-31587"/>
            <a:ext cx="11114907" cy="7654118"/>
            <a:chOff x="0" y="228600"/>
            <a:chExt cx="9144000" cy="63891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28600"/>
              <a:ext cx="9144000" cy="638916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b="12877"/>
            <a:stretch/>
          </p:blipFill>
          <p:spPr>
            <a:xfrm>
              <a:off x="1515280" y="1731693"/>
              <a:ext cx="7260420" cy="4256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9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1790" y="377438"/>
            <a:ext cx="35569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F702"/>
                </a:solidFill>
              </a:rPr>
              <a:t>Images provided by:</a:t>
            </a:r>
            <a:endParaRPr lang="en-US" sz="3200" dirty="0">
              <a:solidFill>
                <a:srgbClr val="00F70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7562" y="4663996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Koyota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</a:t>
            </a:r>
            <a:r>
              <a:rPr lang="en-US" dirty="0" err="1">
                <a:solidFill>
                  <a:schemeClr val="bg1"/>
                </a:solidFill>
              </a:rPr>
              <a:t>tanack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38773" y="1804737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Amy Barker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/people/gadgetgirl70/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315" y="5416533"/>
            <a:ext cx="4047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Carl A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</a:t>
            </a:r>
            <a:r>
              <a:rPr lang="en-US" dirty="0" err="1">
                <a:solidFill>
                  <a:schemeClr val="bg1"/>
                </a:solidFill>
              </a:rPr>
              <a:t>lastbeats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38773" y="295535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</a:t>
            </a:r>
            <a:r>
              <a:rPr lang="en-US" dirty="0" smtClean="0">
                <a:solidFill>
                  <a:schemeClr val="bg1"/>
                </a:solidFill>
              </a:rPr>
              <a:t>p1958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>
                <a:solidFill>
                  <a:schemeClr val="bg1"/>
                </a:solidFill>
              </a:rPr>
              <a:t>/people/jp1958/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6985" y="2263338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judepics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www.flickr.com</a:t>
            </a:r>
            <a:r>
              <a:rPr lang="en-US" dirty="0" smtClean="0">
                <a:solidFill>
                  <a:schemeClr val="bg1"/>
                </a:solidFill>
              </a:rPr>
              <a:t>/people/</a:t>
            </a:r>
            <a:r>
              <a:rPr lang="en-US" dirty="0" err="1">
                <a:solidFill>
                  <a:schemeClr val="bg1"/>
                </a:solidFill>
              </a:rPr>
              <a:t>judepics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0873" y="3795507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tanack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http</a:t>
            </a:r>
            <a:r>
              <a:rPr lang="en-US" altLang="zh-CN" dirty="0">
                <a:solidFill>
                  <a:schemeClr val="bg1"/>
                </a:solidFill>
              </a:rPr>
              <a:t>://</a:t>
            </a:r>
            <a:r>
              <a:rPr lang="en-US" altLang="zh-CN" dirty="0" err="1">
                <a:solidFill>
                  <a:schemeClr val="bg1"/>
                </a:solidFill>
              </a:rPr>
              <a:t>www.flickr.com</a:t>
            </a:r>
            <a:r>
              <a:rPr lang="en-US" altLang="zh-CN" dirty="0" smtClean="0">
                <a:solidFill>
                  <a:schemeClr val="bg1"/>
                </a:solidFill>
              </a:rPr>
              <a:t>/people/</a:t>
            </a:r>
            <a:r>
              <a:rPr lang="en-US" altLang="zh-CN" dirty="0" err="1">
                <a:solidFill>
                  <a:schemeClr val="bg1"/>
                </a:solidFill>
              </a:rPr>
              <a:t>tanack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1759" y="6211669"/>
            <a:ext cx="4522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FFFF"/>
                </a:solidFill>
              </a:rPr>
              <a:t>ppl_ri_images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r>
              <a:rPr lang="en-US" altLang="zh-CN" dirty="0" smtClean="0">
                <a:solidFill>
                  <a:srgbClr val="FFFFFF"/>
                </a:solidFill>
              </a:rPr>
              <a:t>http</a:t>
            </a:r>
            <a:r>
              <a:rPr lang="en-US" altLang="zh-CN" dirty="0">
                <a:solidFill>
                  <a:srgbClr val="FFFFFF"/>
                </a:solidFill>
              </a:rPr>
              <a:t>://</a:t>
            </a:r>
            <a:r>
              <a:rPr lang="en-US" altLang="zh-CN" dirty="0" err="1">
                <a:solidFill>
                  <a:srgbClr val="FFFFFF"/>
                </a:solidFill>
              </a:rPr>
              <a:t>www.flickr.com</a:t>
            </a:r>
            <a:r>
              <a:rPr lang="en-US" altLang="zh-CN" dirty="0" smtClean="0">
                <a:solidFill>
                  <a:srgbClr val="FFFFFF"/>
                </a:solidFill>
              </a:rPr>
              <a:t>/people/</a:t>
            </a:r>
            <a:r>
              <a:rPr lang="en-US" altLang="zh-CN" dirty="0" err="1">
                <a:solidFill>
                  <a:srgbClr val="FFFFFF"/>
                </a:solidFill>
              </a:rPr>
              <a:t>ppl_ri_images</a:t>
            </a:r>
            <a:r>
              <a:rPr lang="en-US" altLang="zh-CN" dirty="0" smtClean="0">
                <a:solidFill>
                  <a:srgbClr val="FFFFFF"/>
                </a:solidFill>
              </a:rPr>
              <a:t>/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9197" y="1119484"/>
            <a:ext cx="4839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dirty="0" err="1" smtClean="0">
                <a:solidFill>
                  <a:srgbClr val="FFFFFF"/>
                </a:solidFill>
              </a:rPr>
              <a:t>allthingsmichigan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>
              <a:defRPr/>
            </a:pPr>
            <a:r>
              <a:rPr lang="en-US" altLang="zh-CN" dirty="0" smtClean="0">
                <a:solidFill>
                  <a:srgbClr val="FFFFFF"/>
                </a:solidFill>
              </a:rPr>
              <a:t>http</a:t>
            </a:r>
            <a:r>
              <a:rPr lang="en-US" altLang="zh-CN" dirty="0">
                <a:solidFill>
                  <a:srgbClr val="FFFFFF"/>
                </a:solidFill>
              </a:rPr>
              <a:t>://</a:t>
            </a:r>
            <a:r>
              <a:rPr lang="en-US" altLang="zh-CN" dirty="0" err="1">
                <a:solidFill>
                  <a:srgbClr val="FFFFFF"/>
                </a:solidFill>
              </a:rPr>
              <a:t>www.flickr.com</a:t>
            </a:r>
            <a:r>
              <a:rPr lang="en-US" altLang="zh-CN" dirty="0" smtClean="0">
                <a:solidFill>
                  <a:srgbClr val="FFFFFF"/>
                </a:solidFill>
              </a:rPr>
              <a:t>/people/</a:t>
            </a:r>
            <a:r>
              <a:rPr lang="en-US" altLang="zh-CN" dirty="0" err="1">
                <a:solidFill>
                  <a:srgbClr val="FFFFFF"/>
                </a:solidFill>
              </a:rPr>
              <a:t>allthingsmichigan</a:t>
            </a:r>
            <a:r>
              <a:rPr lang="en-US" altLang="zh-CN" dirty="0" smtClean="0">
                <a:solidFill>
                  <a:srgbClr val="FFFFFF"/>
                </a:solidFill>
              </a:rPr>
              <a:t>/</a:t>
            </a:r>
            <a:endParaRPr lang="en-US" altLang="zh-CN" dirty="0">
              <a:solidFill>
                <a:srgbClr val="FFFFFF"/>
              </a:solidFill>
            </a:endParaRPr>
          </a:p>
          <a:p>
            <a:endParaRPr kumimoji="1"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1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45380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What</a:t>
            </a:r>
            <a:r>
              <a:rPr lang="en-US" sz="3200" dirty="0" smtClean="0">
                <a:solidFill>
                  <a:srgbClr val="3366FF"/>
                </a:solidFill>
              </a:rPr>
              <a:t> </a:t>
            </a:r>
            <a:r>
              <a:rPr lang="en-US" sz="3200" dirty="0" smtClean="0"/>
              <a:t>is batch processing?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73846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3841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What </a:t>
            </a:r>
            <a:r>
              <a:rPr lang="en-US" sz="3200" dirty="0" smtClean="0"/>
              <a:t>is Spring Batch?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64078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17" y="3048000"/>
            <a:ext cx="3810000" cy="381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1316" y="2160670"/>
            <a:ext cx="51637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3366FF"/>
                </a:solidFill>
              </a:rPr>
              <a:t>How </a:t>
            </a:r>
            <a:r>
              <a:rPr lang="en-US" sz="3200" dirty="0" smtClean="0"/>
              <a:t>does Spring Batch work?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984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04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8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1" y="1434118"/>
            <a:ext cx="71297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</a:rPr>
              <a:t>Batch processing</a:t>
            </a:r>
            <a:r>
              <a:rPr lang="en-US" sz="3200" dirty="0"/>
              <a:t>, </a:t>
            </a:r>
            <a:r>
              <a:rPr lang="en-US" sz="3200" dirty="0" smtClean="0"/>
              <a:t>… </a:t>
            </a:r>
            <a:r>
              <a:rPr lang="en-US" sz="3200" dirty="0"/>
              <a:t>is defined as the processing of data </a:t>
            </a:r>
            <a:r>
              <a:rPr lang="en-US" sz="3200" b="1" dirty="0">
                <a:solidFill>
                  <a:srgbClr val="800000"/>
                </a:solidFill>
              </a:rPr>
              <a:t>without interaction or</a:t>
            </a:r>
            <a:r>
              <a:rPr lang="en-US" sz="3200" dirty="0">
                <a:solidFill>
                  <a:srgbClr val="800000"/>
                </a:solidFill>
              </a:rPr>
              <a:t> </a:t>
            </a:r>
            <a:r>
              <a:rPr lang="en-US" sz="3200" b="1" dirty="0" smtClean="0">
                <a:solidFill>
                  <a:srgbClr val="800000"/>
                </a:solidFill>
              </a:rPr>
              <a:t>interruption</a:t>
            </a:r>
            <a:r>
              <a:rPr lang="en-US" sz="3200" dirty="0" smtClean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324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0470"/>
          <a:stretch/>
        </p:blipFill>
        <p:spPr>
          <a:xfrm>
            <a:off x="-61526" y="0"/>
            <a:ext cx="9205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8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2418</TotalTime>
  <Words>550</Words>
  <Application>Microsoft Macintosh PowerPoint</Application>
  <PresentationFormat>On-screen Show (4:3)</PresentationFormat>
  <Paragraphs>207</Paragraphs>
  <Slides>38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T Minella</dc:creator>
  <cp:lastModifiedBy>cmass</cp:lastModifiedBy>
  <cp:revision>146</cp:revision>
  <dcterms:created xsi:type="dcterms:W3CDTF">2011-06-09T14:19:56Z</dcterms:created>
  <dcterms:modified xsi:type="dcterms:W3CDTF">2012-02-15T23:54:54Z</dcterms:modified>
</cp:coreProperties>
</file>